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10291374" cy="3329581"/>
          </a:xfrm>
        </p:spPr>
        <p:txBody>
          <a:bodyPr/>
          <a:lstStyle/>
          <a:p>
            <a:r>
              <a:rPr lang="en-US" dirty="0" smtClean="0"/>
              <a:t>Building a Volunteer Sustainability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Rev. Rob Dyer, KAITIE KAUTZ</a:t>
            </a:r>
          </a:p>
        </p:txBody>
      </p:sp>
    </p:spTree>
    <p:extLst>
      <p:ext uri="{BB962C8B-B14F-4D97-AF65-F5344CB8AC3E}">
        <p14:creationId xmlns:p14="http://schemas.microsoft.com/office/powerpoint/2010/main" val="206246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02146" cy="1400530"/>
          </a:xfrm>
        </p:spPr>
        <p:txBody>
          <a:bodyPr/>
          <a:lstStyle/>
          <a:p>
            <a:r>
              <a:rPr lang="en-US" dirty="0" smtClean="0"/>
              <a:t>Volunteer Acquisition and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53244"/>
            <a:ext cx="8946541" cy="4947556"/>
          </a:xfrm>
        </p:spPr>
        <p:txBody>
          <a:bodyPr>
            <a:noAutofit/>
          </a:bodyPr>
          <a:lstStyle/>
          <a:p>
            <a:r>
              <a:rPr lang="en-US" sz="2800" dirty="0" smtClean="0"/>
              <a:t>Trends in Volunteering </a:t>
            </a:r>
          </a:p>
          <a:p>
            <a:pPr lvl="1">
              <a:buClr>
                <a:schemeClr val="accent1"/>
              </a:buClr>
            </a:pPr>
            <a:r>
              <a:rPr lang="en-US" sz="2800" dirty="0" smtClean="0"/>
              <a:t>High Impact</a:t>
            </a:r>
          </a:p>
          <a:p>
            <a:pPr lvl="1">
              <a:buClr>
                <a:schemeClr val="accent1"/>
              </a:buClr>
            </a:pPr>
            <a:r>
              <a:rPr lang="en-US" sz="2800" dirty="0" smtClean="0"/>
              <a:t>Meaningful</a:t>
            </a:r>
          </a:p>
          <a:p>
            <a:pPr lvl="1">
              <a:buClr>
                <a:schemeClr val="accent1"/>
              </a:buClr>
            </a:pPr>
            <a:r>
              <a:rPr lang="en-US" sz="2800" dirty="0" smtClean="0"/>
              <a:t>Short Term</a:t>
            </a:r>
          </a:p>
          <a:p>
            <a:r>
              <a:rPr lang="en-US" sz="2800" dirty="0" smtClean="0"/>
              <a:t>The Rare Species: Super Volunteer</a:t>
            </a:r>
          </a:p>
          <a:p>
            <a:r>
              <a:rPr lang="en-US" sz="2800" dirty="0" smtClean="0"/>
              <a:t>Volunteer Descriptions</a:t>
            </a:r>
          </a:p>
          <a:p>
            <a:r>
              <a:rPr lang="en-US" sz="2800" dirty="0" smtClean="0"/>
              <a:t>No One Wants to Be Slot Filler</a:t>
            </a:r>
          </a:p>
          <a:p>
            <a:r>
              <a:rPr lang="en-US" sz="2800" dirty="0" smtClean="0"/>
              <a:t>Guiding to the Right Position</a:t>
            </a:r>
          </a:p>
          <a:p>
            <a:r>
              <a:rPr lang="en-US" sz="2800" dirty="0"/>
              <a:t>Dilly </a:t>
            </a:r>
            <a:r>
              <a:rPr lang="en-US" sz="2800" dirty="0" smtClean="0"/>
              <a:t>Bars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0139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179732" cy="1400530"/>
          </a:xfrm>
        </p:spPr>
        <p:txBody>
          <a:bodyPr/>
          <a:lstStyle/>
          <a:p>
            <a:r>
              <a:rPr lang="en-US" dirty="0" smtClean="0"/>
              <a:t>Training and Supporting Volunteers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Prepared to Succeed</a:t>
            </a:r>
          </a:p>
          <a:p>
            <a:r>
              <a:rPr lang="en-US" sz="2800" dirty="0" smtClean="0"/>
              <a:t>Understand Expectations</a:t>
            </a:r>
          </a:p>
          <a:p>
            <a:r>
              <a:rPr lang="en-US" sz="2800" dirty="0" smtClean="0"/>
              <a:t>Fitting In with the Team</a:t>
            </a:r>
          </a:p>
          <a:p>
            <a:r>
              <a:rPr lang="en-US" sz="2800" dirty="0" smtClean="0"/>
              <a:t>Team That Plays Together…</a:t>
            </a:r>
          </a:p>
          <a:p>
            <a:r>
              <a:rPr lang="en-US" sz="2800" dirty="0" smtClean="0"/>
              <a:t>Check Ins So They Don’t Check Out</a:t>
            </a:r>
          </a:p>
          <a:p>
            <a:r>
              <a:rPr lang="en-US" sz="2800" dirty="0" smtClean="0"/>
              <a:t>Provide Resources One Step Above Need</a:t>
            </a:r>
          </a:p>
          <a:p>
            <a:r>
              <a:rPr lang="en-US" sz="2800" dirty="0" smtClean="0"/>
              <a:t>Stranded in Africa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6025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Accountability and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Measurable Outcomes</a:t>
            </a:r>
          </a:p>
          <a:p>
            <a:r>
              <a:rPr lang="en-US" sz="2800" dirty="0" smtClean="0"/>
              <a:t>Customer Feedback </a:t>
            </a:r>
          </a:p>
          <a:p>
            <a:r>
              <a:rPr lang="en-US" sz="2800" dirty="0" smtClean="0"/>
              <a:t>Annual Reviews Show You Care</a:t>
            </a:r>
          </a:p>
          <a:p>
            <a:r>
              <a:rPr lang="en-US" sz="2800" dirty="0" smtClean="0"/>
              <a:t>Double-Checking the Fit</a:t>
            </a:r>
          </a:p>
          <a:p>
            <a:r>
              <a:rPr lang="en-US" sz="2800" dirty="0" smtClean="0"/>
              <a:t>Being Open to Reassignment</a:t>
            </a:r>
          </a:p>
          <a:p>
            <a:r>
              <a:rPr lang="en-US" sz="2800" dirty="0"/>
              <a:t>Processing at the Exit Door</a:t>
            </a:r>
          </a:p>
          <a:p>
            <a:r>
              <a:rPr lang="en-US" sz="2800" dirty="0" smtClean="0"/>
              <a:t>Using What You Hear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3128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02146" cy="1400530"/>
          </a:xfrm>
        </p:spPr>
        <p:txBody>
          <a:bodyPr/>
          <a:lstStyle/>
          <a:p>
            <a:r>
              <a:rPr lang="en-US" dirty="0" smtClean="0"/>
              <a:t>Where Are You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53244"/>
            <a:ext cx="10310359" cy="4947556"/>
          </a:xfrm>
        </p:spPr>
        <p:txBody>
          <a:bodyPr>
            <a:noAutofit/>
          </a:bodyPr>
          <a:lstStyle/>
          <a:p>
            <a:r>
              <a:rPr lang="en-US" sz="2400" dirty="0" smtClean="0"/>
              <a:t>On a scale of 1-10, how well does your organization acquire quality volunteers and place them in meaningful positions? </a:t>
            </a:r>
          </a:p>
          <a:p>
            <a:r>
              <a:rPr lang="en-US" sz="2400" dirty="0" smtClean="0"/>
              <a:t>Explain your rating.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On a scale of 1-10, how well does your organization train and support its volunteers?</a:t>
            </a:r>
          </a:p>
          <a:p>
            <a:r>
              <a:rPr lang="en-US" sz="2400" dirty="0" smtClean="0"/>
              <a:t>Explain your rating.</a:t>
            </a:r>
          </a:p>
          <a:p>
            <a:endParaRPr lang="en-US" sz="2400" dirty="0" smtClean="0"/>
          </a:p>
          <a:p>
            <a:r>
              <a:rPr lang="en-US" sz="2400" dirty="0" smtClean="0"/>
              <a:t>On a scale of 1-10, how well does your organization hold volunteers accountable and reflect on their experiences?</a:t>
            </a:r>
          </a:p>
          <a:p>
            <a:r>
              <a:rPr lang="en-US" sz="2400" dirty="0" smtClean="0"/>
              <a:t>Explain your rating.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1124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02146" cy="1400530"/>
          </a:xfrm>
        </p:spPr>
        <p:txBody>
          <a:bodyPr/>
          <a:lstStyle/>
          <a:p>
            <a:r>
              <a:rPr lang="en-US" dirty="0" smtClean="0"/>
              <a:t>Where Do You Want to 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53244"/>
            <a:ext cx="10310359" cy="4947556"/>
          </a:xfrm>
        </p:spPr>
        <p:txBody>
          <a:bodyPr>
            <a:noAutofit/>
          </a:bodyPr>
          <a:lstStyle/>
          <a:p>
            <a:r>
              <a:rPr lang="en-US" sz="2400" dirty="0" smtClean="0"/>
              <a:t>For each of the previous questions…</a:t>
            </a:r>
          </a:p>
          <a:p>
            <a:pPr marL="457200" lvl="1" indent="0">
              <a:buClr>
                <a:schemeClr val="accent1"/>
              </a:buClr>
              <a:buNone/>
            </a:pPr>
            <a:r>
              <a:rPr lang="en-US" sz="2800" b="1" dirty="0" smtClean="0"/>
              <a:t>Add 2 or 3 points to your rating.  </a:t>
            </a:r>
          </a:p>
          <a:p>
            <a:pPr marL="457200" lvl="1" indent="0">
              <a:buClr>
                <a:schemeClr val="accent1"/>
              </a:buClr>
              <a:buNone/>
            </a:pPr>
            <a:r>
              <a:rPr lang="en-US" sz="2800" b="1" dirty="0" smtClean="0"/>
              <a:t>Envision your organization with that rating.  </a:t>
            </a:r>
          </a:p>
          <a:p>
            <a:pPr marL="457200" lvl="1" indent="0">
              <a:buClr>
                <a:schemeClr val="accent1"/>
              </a:buClr>
              <a:buNone/>
            </a:pPr>
            <a:r>
              <a:rPr lang="en-US" sz="2800" b="1" dirty="0" smtClean="0"/>
              <a:t>What does it look like?</a:t>
            </a:r>
          </a:p>
          <a:p>
            <a:pPr marL="457200" lvl="1" indent="0">
              <a:buClr>
                <a:schemeClr val="accent1"/>
              </a:buClr>
              <a:buNone/>
            </a:pPr>
            <a:endParaRPr lang="en-US" sz="2800" b="1" dirty="0" smtClean="0"/>
          </a:p>
          <a:p>
            <a:r>
              <a:rPr lang="en-US" sz="2400" dirty="0" smtClean="0"/>
              <a:t>Work together to help each other dream.</a:t>
            </a:r>
          </a:p>
          <a:p>
            <a:r>
              <a:rPr lang="en-US" sz="2400" dirty="0" smtClean="0"/>
              <a:t>Wave us down if you want some help.</a:t>
            </a:r>
          </a:p>
          <a:p>
            <a:r>
              <a:rPr lang="en-US" sz="2400" dirty="0" smtClean="0"/>
              <a:t>You will likely come up with several improvements necessary under each category.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87584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02146" cy="1400530"/>
          </a:xfrm>
        </p:spPr>
        <p:txBody>
          <a:bodyPr/>
          <a:lstStyle/>
          <a:p>
            <a:r>
              <a:rPr lang="en-US" dirty="0" smtClean="0"/>
              <a:t>How Will You Get There?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414" y="1387929"/>
            <a:ext cx="10874829" cy="5012871"/>
          </a:xfrm>
        </p:spPr>
        <p:txBody>
          <a:bodyPr>
            <a:noAutofit/>
          </a:bodyPr>
          <a:lstStyle/>
          <a:p>
            <a:r>
              <a:rPr lang="en-US" sz="2400" dirty="0" smtClean="0"/>
              <a:t>For each area, pick the improvement that you think would have the greatest impact.</a:t>
            </a:r>
          </a:p>
          <a:p>
            <a:pPr lvl="1">
              <a:buClr>
                <a:schemeClr val="accent1"/>
              </a:buClr>
            </a:pPr>
            <a:r>
              <a:rPr lang="en-US" sz="2800" dirty="0" smtClean="0"/>
              <a:t>Volunteer Acquisition and Placement</a:t>
            </a:r>
          </a:p>
          <a:p>
            <a:pPr lvl="1">
              <a:buClr>
                <a:schemeClr val="accent1"/>
              </a:buClr>
            </a:pPr>
            <a:r>
              <a:rPr lang="en-US" sz="2800" dirty="0" smtClean="0"/>
              <a:t>Training and Support</a:t>
            </a:r>
          </a:p>
          <a:p>
            <a:pPr lvl="1">
              <a:buClr>
                <a:schemeClr val="accent1"/>
              </a:buClr>
            </a:pPr>
            <a:r>
              <a:rPr lang="en-US" sz="2800" dirty="0" smtClean="0"/>
              <a:t>Accountability and Reflection</a:t>
            </a:r>
          </a:p>
          <a:p>
            <a:r>
              <a:rPr lang="en-US" sz="2400" dirty="0" smtClean="0"/>
              <a:t>For one of these specific improvements, identify three steps or milestones between where you are and where you want to be</a:t>
            </a:r>
          </a:p>
          <a:p>
            <a:r>
              <a:rPr lang="en-US" sz="2400" dirty="0" smtClean="0"/>
              <a:t>Who needs to be involved to make this improvement achievable?</a:t>
            </a:r>
          </a:p>
          <a:p>
            <a:r>
              <a:rPr lang="en-US" sz="2400" dirty="0" smtClean="0"/>
              <a:t>What resources do you need for each of these steps or milestones?</a:t>
            </a:r>
          </a:p>
          <a:p>
            <a:r>
              <a:rPr lang="en-US" sz="2400" dirty="0" smtClean="0"/>
              <a:t>How long do you think it would take you to achieve each milestone if you invested 4 hours a week on this?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4390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Lather, Rinse, Repeat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Repeat this process for each of your improvements and you just made the beginnings of a Volunteer Sustainability Plan</a:t>
            </a:r>
          </a:p>
          <a:p>
            <a:r>
              <a:rPr lang="en-US" sz="2400" dirty="0" smtClean="0"/>
              <a:t>The next step is setting up a maintenance schedule that plans each step of your volunteer process far in advance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0935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Organizations We Work 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871" y="2052918"/>
            <a:ext cx="11462659" cy="419548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First United Presbyterian Church   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www.firstunitedpres.org</a:t>
            </a:r>
          </a:p>
          <a:p>
            <a:r>
              <a:rPr lang="en-US" sz="2400" dirty="0" smtClean="0"/>
              <a:t>Rob Dyer Consulting     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www.robdyerspeaker.com</a:t>
            </a:r>
          </a:p>
          <a:p>
            <a:r>
              <a:rPr lang="en-US" sz="2400" dirty="0" smtClean="0"/>
              <a:t>Ministry Architects     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www.ministryarchitects.com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Rev Rob Dyer    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rdyer@firstunitedpres.org;       rob.dyer@ministryarchitects.com</a:t>
            </a:r>
          </a:p>
          <a:p>
            <a:r>
              <a:rPr lang="en-US" sz="2400" dirty="0" smtClean="0"/>
              <a:t>Kaitie Kautz    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kkautz@firstuntiedpres.org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178278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89</TotalTime>
  <Words>420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Building a Volunteer Sustainability Program</vt:lpstr>
      <vt:lpstr>Volunteer Acquisition and Placement</vt:lpstr>
      <vt:lpstr>Training and Supporting Volunteers</vt:lpstr>
      <vt:lpstr>Accountability and Reflection</vt:lpstr>
      <vt:lpstr>Where Are You Now?</vt:lpstr>
      <vt:lpstr>Where Do You Want to Be?</vt:lpstr>
      <vt:lpstr>How Will You Get There?</vt:lpstr>
      <vt:lpstr>Lather, Rinse, Repeat</vt:lpstr>
      <vt:lpstr>Organizations We Work Through</vt:lpstr>
    </vt:vector>
  </TitlesOfParts>
  <Company>First United Presbyterian Chuch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Volunteer Sustainability</dc:title>
  <dc:creator>Rob Dyer</dc:creator>
  <cp:lastModifiedBy>Rob Dyer</cp:lastModifiedBy>
  <cp:revision>9</cp:revision>
  <dcterms:created xsi:type="dcterms:W3CDTF">2016-04-07T02:18:46Z</dcterms:created>
  <dcterms:modified xsi:type="dcterms:W3CDTF">2016-08-10T15:07:00Z</dcterms:modified>
</cp:coreProperties>
</file>